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448" r:id="rId5"/>
    <p:sldId id="259" r:id="rId6"/>
    <p:sldId id="2451" r:id="rId7"/>
    <p:sldId id="2457" r:id="rId8"/>
    <p:sldId id="2463" r:id="rId9"/>
    <p:sldId id="2456" r:id="rId10"/>
    <p:sldId id="262" r:id="rId11"/>
    <p:sldId id="2464" r:id="rId12"/>
    <p:sldId id="2465" r:id="rId13"/>
    <p:sldId id="2436" r:id="rId1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33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96" d="100"/>
          <a:sy n="96" d="100"/>
        </p:scale>
        <p:origin x="289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BEAC412-C0E0-4680-B40F-6137FEAD1B2F}" type="datetime1">
              <a:rPr lang="es-ES" smtClean="0"/>
              <a:t>19/10/2021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5A5784-D07A-4C59-A2CF-0329D6DB4ACE}" type="datetime1">
              <a:rPr lang="es-ES" smtClean="0"/>
              <a:pPr/>
              <a:t>19/10/2021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6574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0755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2505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0343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5406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3404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5261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pPr rtl="0"/>
            <a:r>
              <a:rPr lang="es-ES" spc="300" noProof="0"/>
              <a:t>REVISIÓN ANUAL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 rtlCol="0"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pPr rtl="0"/>
            <a:r>
              <a:rPr lang="es-ES" noProof="0"/>
              <a:t>Haga clic para modificar los estilos de texto maestro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6" name="Marcador de contenido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es-ES" sz="1600" noProof="0">
                <a:cs typeface="Biome Light" panose="020B0303030204020804" pitchFamily="34" charset="0"/>
              </a:rPr>
              <a:t>Haga clic para modificar los estilos de texto maestro.</a:t>
            </a:r>
          </a:p>
          <a:p>
            <a:pPr marL="0" indent="0" rtl="0">
              <a:buNone/>
            </a:pPr>
            <a:endParaRPr lang="es-ES" noProof="0"/>
          </a:p>
        </p:txBody>
      </p:sp>
      <p:sp>
        <p:nvSpPr>
          <p:cNvPr id="17" name="Marcador de número de diapositiva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 rtlCol="0">
            <a:noAutofit/>
          </a:bodyPr>
          <a:lstStyle/>
          <a:p>
            <a:pPr rtl="0"/>
            <a:r>
              <a:rPr lang="es-ES" sz="4000" spc="300" noProof="0"/>
              <a:t>Haga clic para modificar el estilo de título del patrón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MODIFICAR LOS ESTILOS DE TEXTO MAESTRO</a:t>
            </a:r>
          </a:p>
        </p:txBody>
      </p:sp>
      <p:sp>
        <p:nvSpPr>
          <p:cNvPr id="31" name="Marcador de texto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32" name="Marcador de texto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33" name="Marcador de texto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34" name="Marcador de imagen en línea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es-ES" noProof="0"/>
              <a:t>Icono</a:t>
            </a:r>
          </a:p>
        </p:txBody>
      </p:sp>
      <p:sp>
        <p:nvSpPr>
          <p:cNvPr id="35" name="Marcador de imagen en línea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es-ES" noProof="0"/>
              <a:t>Icono</a:t>
            </a:r>
          </a:p>
        </p:txBody>
      </p:sp>
      <p:sp>
        <p:nvSpPr>
          <p:cNvPr id="36" name="Marcador de imagen en línea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es-ES" noProof="0"/>
              <a:t>Icono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pPr rtl="0"/>
            <a:r>
              <a:rPr lang="es-ES" noProof="0"/>
              <a:t>Título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 rtlCol="0"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 rtl="0"/>
            <a:r>
              <a:rPr lang="es-ES" noProof="0"/>
              <a:t>HAGA CLIC PARA MODIFICAR LOS ESTILOS DE TEXTO MAESTRO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Marcador de texto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es-ES" noProof="0"/>
              <a:t>HAGA CLIC PARA MODIFICAR LOS ESTILOS DE TEXTO MAESTRO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6" name="Marcador de contenido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es-ES" sz="1600" noProof="0">
                <a:cs typeface="Biome Light" panose="020B0303030204020804" pitchFamily="34" charset="0"/>
              </a:rPr>
              <a:t>Haga clic para modificar los estilos de texto maestro.</a:t>
            </a:r>
          </a:p>
          <a:p>
            <a:pPr marL="0" indent="0" rtl="0">
              <a:buNone/>
            </a:pPr>
            <a:endParaRPr lang="es-ES" noProof="0"/>
          </a:p>
        </p:txBody>
      </p:sp>
      <p:sp>
        <p:nvSpPr>
          <p:cNvPr id="17" name="Marcador de número de diapositiva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lt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rtlCol="0" anchor="b"/>
          <a:lstStyle>
            <a:lvl1pPr algn="l">
              <a:defRPr sz="6000" spc="300"/>
            </a:lvl1pPr>
          </a:lstStyle>
          <a:p>
            <a:pPr rtl="0"/>
            <a:r>
              <a:rPr lang="es-ES" noProof="0"/>
              <a:t>HAGA CLIC PARA MODIFICAR 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MAESTRO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es-ES" noProof="0"/>
              <a:t>TÍTULO DE LA DIAPOSITIVA AQUÍ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 rtlCol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9" name="Marcador de número de diapositiva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posición de imagen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Marcador de posición de imagen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1" name="Marcador de posición de imagen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2" name="Marcador de posición de imagen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3" name="Marcador de posición de imagen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 y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 rtlCol="0">
            <a:noAutofit/>
          </a:bodyPr>
          <a:lstStyle>
            <a:lvl1pPr>
              <a:defRPr sz="4800" spc="3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 rtlCol="0"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 rtl="0"/>
            <a:r>
              <a:rPr lang="es-ES" noProof="0"/>
              <a:t>HAGA CLIC PARA MODIFICAR LOS ESTILOS DE TEXTO MAESTRO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de 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es-ES" sz="4800" noProof="0"/>
              <a:t>Haga clic para modificar el estilo de título del patrón</a:t>
            </a:r>
          </a:p>
        </p:txBody>
      </p:sp>
      <p:sp>
        <p:nvSpPr>
          <p:cNvPr id="19" name="Marcador de posición de imagen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es-ES" spc="300" noProof="0">
                <a:solidFill>
                  <a:schemeClr val="tx1"/>
                </a:solidFill>
              </a:rPr>
              <a:t>Haga clic para modificar los estilos de texto del patrón</a:t>
            </a:r>
          </a:p>
        </p:txBody>
      </p:sp>
      <p:sp>
        <p:nvSpPr>
          <p:cNvPr id="11" name="Marcador de posición de contenido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s-ES" sz="1400" noProof="0">
                <a:solidFill>
                  <a:schemeClr val="tx1"/>
                </a:solidFill>
              </a:rPr>
              <a:t>Haga clic para modificar los estilos de texto del patrón</a:t>
            </a:r>
          </a:p>
        </p:txBody>
      </p:sp>
      <p:sp>
        <p:nvSpPr>
          <p:cNvPr id="12" name="Marcador de texto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es-ES" spc="300" noProof="0">
                <a:solidFill>
                  <a:schemeClr val="tx1"/>
                </a:solidFill>
              </a:rPr>
              <a:t>Haga clic para modificar los estilos de texto del patrón</a:t>
            </a:r>
          </a:p>
        </p:txBody>
      </p:sp>
      <p:sp>
        <p:nvSpPr>
          <p:cNvPr id="14" name="Marcador de contenido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s-ES" sz="1400" noProof="0">
                <a:solidFill>
                  <a:schemeClr val="tx1"/>
                </a:solidFill>
              </a:rPr>
              <a:t>Haga clic para modificar los estilos de texto del patrón</a:t>
            </a:r>
          </a:p>
        </p:txBody>
      </p:sp>
      <p:sp>
        <p:nvSpPr>
          <p:cNvPr id="20" name="Marcador de número de diapositiva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de conteni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ítulo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es-ES" sz="4800" noProof="0"/>
              <a:t>Haga clic para modificar el estilo de título del patrón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es-ES" noProof="0"/>
              <a:t>HAGA CLIC PARA MODIFICAR LOS ESTILOS DE TEXTO MAESTRO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5" name="Marcador de posición de imagen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6" name="Marcador de posición de imagen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9" name="Marcador de texto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es-ES" noProof="0"/>
              <a:t>HAGA CLIC PARA MODIFICAR LOS ESTILOS DE TEXTO MAESTRO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30" name="Marcador de texto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es-ES" noProof="0"/>
              <a:t>HAGA CLIC PARA MODIFICAR LOS ESTILOS DE TEXTO MAESTRO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31" name="Marcador de posición de número de diapositiva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hardwaresfera.com/articulos/que-es-tarjeta-grafica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geeknetic.es/Tarjeta-grafica/que-es-y-para-que-sirv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es.ccm.net/contents/365-tarjetas-graficas-tarjetas-de-video" TargetMode="External"/><Relationship Id="rId5" Type="http://schemas.openxmlformats.org/officeDocument/2006/relationships/hyperlink" Target="https://hardzone.es/reportajes/que-es/tarjeta-grafica/" TargetMode="Externa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7" descr="imagen abstracta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1" y="2202110"/>
            <a:ext cx="11490325" cy="1222286"/>
          </a:xfrm>
        </p:spPr>
        <p:txBody>
          <a:bodyPr rtlCol="0"/>
          <a:lstStyle/>
          <a:p>
            <a:pPr rtl="0"/>
            <a:r>
              <a:rPr lang="es-ES" sz="6000" dirty="0">
                <a:latin typeface="Arial Rounded MT Bold" panose="020F0704030504030204" pitchFamily="34" charset="0"/>
              </a:rPr>
              <a:t>TARJETAS GRÁFICAS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0AE828D-1E63-455F-949D-0C5454A7FE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s-ES" dirty="0"/>
              <a:t>19-10-2021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AC536F9-F586-44DF-B77F-CE484E475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617313" cy="173292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A2D55DE-E8B6-489E-905F-734F1A8B71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28652" y="109864"/>
            <a:ext cx="1984525" cy="15132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3599D5AE-0673-4414-8175-FA11DE244E7D}"/>
              </a:ext>
            </a:extLst>
          </p:cNvPr>
          <p:cNvSpPr txBox="1"/>
          <p:nvPr/>
        </p:nvSpPr>
        <p:spPr>
          <a:xfrm>
            <a:off x="4667103" y="4587200"/>
            <a:ext cx="28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RAMIREZ BENITEZ BRAYAN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2C93825A-67A8-4C20-88BC-6871603B0FC1}"/>
              </a:ext>
            </a:extLst>
          </p:cNvPr>
          <p:cNvSpPr txBox="1">
            <a:spLocks/>
          </p:cNvSpPr>
          <p:nvPr/>
        </p:nvSpPr>
        <p:spPr>
          <a:xfrm>
            <a:off x="11360244" y="5778865"/>
            <a:ext cx="831755" cy="8053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Marcador de posición de imagen 7" descr="imagen abstracta">
            <a:extLst>
              <a:ext uri="{FF2B5EF4-FFF2-40B4-BE49-F238E27FC236}">
                <a16:creationId xmlns:a16="http://schemas.microsoft.com/office/drawing/2014/main" id="{D5C5EA1B-F06D-4AD1-B526-89C2DF7722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2717" r="45642"/>
          <a:stretch/>
        </p:blipFill>
        <p:spPr>
          <a:xfrm rot="16200000">
            <a:off x="2666999" y="-2667000"/>
            <a:ext cx="6858000" cy="12192000"/>
          </a:xfrm>
          <a:prstGeom prst="rect">
            <a:avLst/>
          </a:prstGeom>
          <a:noFill/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3" y="207753"/>
            <a:ext cx="10787270" cy="830649"/>
          </a:xfrm>
        </p:spPr>
        <p:txBody>
          <a:bodyPr rtlCol="0">
            <a:normAutofit fontScale="90000"/>
          </a:bodyPr>
          <a:lstStyle/>
          <a:p>
            <a:pPr rtl="0"/>
            <a:r>
              <a:rPr lang="es-MX" sz="5400" dirty="0"/>
              <a:t>Referencias</a:t>
            </a:r>
            <a:endParaRPr lang="es-ES" sz="4000" spc="30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56B19-AFF8-441F-9EF7-D81688F973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49767" y="952678"/>
            <a:ext cx="3492466" cy="85724"/>
          </a:xfrm>
        </p:spPr>
        <p:txBody>
          <a:bodyPr/>
          <a:lstStyle/>
          <a:p>
            <a:r>
              <a:rPr lang="es-MX" dirty="0"/>
              <a:t>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F54883B-ACA9-4960-9309-C4D7298FC7EA}"/>
              </a:ext>
            </a:extLst>
          </p:cNvPr>
          <p:cNvSpPr txBox="1"/>
          <p:nvPr/>
        </p:nvSpPr>
        <p:spPr>
          <a:xfrm>
            <a:off x="594519" y="1240971"/>
            <a:ext cx="1078727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</a:pPr>
            <a:r>
              <a:rPr lang="es-MX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[1] Alonso, R. (2021, 20 agosto). </a:t>
            </a:r>
            <a:r>
              <a:rPr lang="es-MX" sz="2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 tienes en tu PC y la conoces, pero ¿sabes de qué se compone?</a:t>
            </a:r>
            <a:r>
              <a:rPr lang="es-MX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s-MX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HardZone</a:t>
            </a:r>
            <a:r>
              <a:rPr lang="es-MX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s-MX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https://hardzone.es/reportajes/que-es/tarjeta-grafica/</a:t>
            </a:r>
            <a:endParaRPr lang="es-MX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</a:pPr>
            <a:r>
              <a:rPr lang="es-MX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[2] C. (s. f.). </a:t>
            </a:r>
            <a:r>
              <a:rPr lang="es-MX" sz="2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¿Qué es una tarjeta de vídeo y qué componentes tiene?</a:t>
            </a:r>
            <a:r>
              <a:rPr lang="es-MX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CCM. Recuperado 30 de agosto de 2021, de </a:t>
            </a:r>
            <a:r>
              <a:rPr lang="es-MX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https://es.ccm.net/contents/365-tarjetas-graficas-tarjetas-de-video</a:t>
            </a:r>
            <a:endParaRPr lang="es-MX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</a:pPr>
            <a:r>
              <a:rPr lang="es-MX" sz="2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[3] ¿Qué es una tarjeta gráfica y para qué sirve? [Agosto 2021]</a:t>
            </a:r>
            <a:r>
              <a:rPr lang="es-MX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(s. f.). GEEKNETIC. Recuperado 30 de agosto de 2021, de </a:t>
            </a:r>
            <a:r>
              <a:rPr lang="es-MX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https://www.geeknetic.es/Tarjeta-grafica/que-es-y-para-que-sirve</a:t>
            </a:r>
            <a:endParaRPr lang="es-MX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</a:pPr>
            <a:r>
              <a:rPr lang="es-MX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[4] Solé, R. (2021, 14 enero). </a:t>
            </a:r>
            <a:r>
              <a:rPr lang="es-MX" sz="2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Qué es una tarjeta gráfica</a:t>
            </a:r>
            <a:r>
              <a:rPr lang="es-MX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s-MX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HardwarEsfera</a:t>
            </a:r>
            <a:r>
              <a:rPr lang="es-MX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s-MX" sz="20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https://hardwaresfera.com/articulos/que-es-tarjeta-grafica/</a:t>
            </a:r>
            <a:endParaRPr lang="es-MX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¿Qué es una tarjeta gráfica?</a:t>
            </a:r>
          </a:p>
        </p:txBody>
      </p:sp>
      <p:pic>
        <p:nvPicPr>
          <p:cNvPr id="5" name="Marcador de posición de imagen 4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7786" r="27786"/>
          <a:stretch/>
        </p:blipFill>
        <p:spPr>
          <a:xfrm>
            <a:off x="0" y="0"/>
            <a:ext cx="5416550" cy="6858000"/>
          </a:xfrm>
          <a:noFill/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66816" y="1325461"/>
            <a:ext cx="5317712" cy="123515"/>
          </a:xfrm>
        </p:spPr>
        <p:txBody>
          <a:bodyPr rtlCol="0"/>
          <a:lstStyle/>
          <a:p>
            <a:pPr rtl="0"/>
            <a:r>
              <a:rPr lang="es-ES" dirty="0"/>
              <a:t>   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162400"/>
            <a:ext cx="5682143" cy="1839149"/>
          </a:xfrm>
        </p:spPr>
        <p:txBody>
          <a:bodyPr rtlCol="0">
            <a:normAutofit/>
          </a:bodyPr>
          <a:lstStyle/>
          <a:p>
            <a:pPr marL="0" indent="0" algn="just" rtl="0">
              <a:lnSpc>
                <a:spcPct val="100000"/>
              </a:lnSpc>
              <a:buNone/>
            </a:pP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Es una tarjeta de expansión o un circuito integrado que se encarga de procesar los datos y transformarlos en información visible y comprensible para el usuario, representado en el dispositivo de salida.</a:t>
            </a:r>
            <a:endParaRPr lang="es-ES" dirty="0">
              <a:latin typeface="Consolas" panose="020B0609020204030204" pitchFamily="49" charset="0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smtClean="0"/>
              <a:t>2</a:t>
            </a:fld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82050DE-BC43-4E5D-B05C-80FE90787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7224" y="3923233"/>
            <a:ext cx="2934767" cy="293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4070" y="947956"/>
            <a:ext cx="2150378" cy="91252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/>
              <a:t>Tipos</a:t>
            </a:r>
          </a:p>
        </p:txBody>
      </p:sp>
      <p:pic>
        <p:nvPicPr>
          <p:cNvPr id="8" name="Marcador de posición de imagen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5036" r="25036"/>
          <a:stretch/>
        </p:blipFill>
        <p:spPr>
          <a:xfrm>
            <a:off x="0" y="0"/>
            <a:ext cx="6878972" cy="6867922"/>
          </a:xfrm>
        </p:spPr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1018" y="1860476"/>
            <a:ext cx="2556481" cy="182563"/>
          </a:xfrm>
        </p:spPr>
        <p:txBody>
          <a:bodyPr rtlCol="0"/>
          <a:lstStyle/>
          <a:p>
            <a:pPr rtl="0"/>
            <a:r>
              <a:rPr lang="es-ES" dirty="0"/>
              <a:t>  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smtClean="0"/>
              <a:t>3</a:t>
            </a:fld>
            <a:endParaRPr lang="es-ES"/>
          </a:p>
        </p:txBody>
      </p:sp>
      <p:sp>
        <p:nvSpPr>
          <p:cNvPr id="7" name="Título 2">
            <a:extLst>
              <a:ext uri="{FF2B5EF4-FFF2-40B4-BE49-F238E27FC236}">
                <a16:creationId xmlns:a16="http://schemas.microsoft.com/office/drawing/2014/main" id="{7D92B206-9E8E-43A3-8978-5C0BAC6F3F1A}"/>
              </a:ext>
            </a:extLst>
          </p:cNvPr>
          <p:cNvSpPr txBox="1">
            <a:spLocks/>
          </p:cNvSpPr>
          <p:nvPr/>
        </p:nvSpPr>
        <p:spPr>
          <a:xfrm>
            <a:off x="5986700" y="3129093"/>
            <a:ext cx="6006517" cy="195463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Tx/>
              <a:buChar char="-"/>
            </a:pPr>
            <a:r>
              <a:rPr lang="es-ES" sz="3200" dirty="0">
                <a:latin typeface="Consolas" panose="020B0609020204030204" pitchFamily="49" charset="0"/>
              </a:rPr>
              <a:t>TARJETAS Dedicadas</a:t>
            </a:r>
          </a:p>
          <a:p>
            <a:pPr marL="857250" indent="-857250">
              <a:buFontTx/>
              <a:buChar char="-"/>
            </a:pPr>
            <a:endParaRPr lang="es-ES" sz="3200" dirty="0">
              <a:latin typeface="Consolas" panose="020B0609020204030204" pitchFamily="49" charset="0"/>
            </a:endParaRPr>
          </a:p>
          <a:p>
            <a:pPr marL="857250" indent="-857250">
              <a:buFontTx/>
              <a:buChar char="-"/>
            </a:pPr>
            <a:endParaRPr lang="es-ES" sz="3200" dirty="0">
              <a:latin typeface="Consolas" panose="020B0609020204030204" pitchFamily="49" charset="0"/>
            </a:endParaRPr>
          </a:p>
          <a:p>
            <a:pPr marL="857250" indent="-857250">
              <a:buFontTx/>
              <a:buChar char="-"/>
            </a:pPr>
            <a:r>
              <a:rPr lang="es-ES" sz="3200" dirty="0">
                <a:latin typeface="Consolas" panose="020B0609020204030204" pitchFamily="49" charset="0"/>
              </a:rPr>
              <a:t>TARJETAS INTEGRADAS</a:t>
            </a:r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503" y="872455"/>
            <a:ext cx="5721292" cy="870575"/>
          </a:xfrm>
        </p:spPr>
        <p:txBody>
          <a:bodyPr rtlCol="0">
            <a:noAutofit/>
          </a:bodyPr>
          <a:lstStyle/>
          <a:p>
            <a:pPr rtl="0"/>
            <a:r>
              <a:rPr lang="es-ES" sz="4400" dirty="0"/>
              <a:t>TARJETAS DEDICADAS</a:t>
            </a:r>
          </a:p>
        </p:txBody>
      </p:sp>
      <p:pic>
        <p:nvPicPr>
          <p:cNvPr id="13" name="Marcador de posición de imagen 12">
            <a:extLst>
              <a:ext uri="{FF2B5EF4-FFF2-40B4-BE49-F238E27FC236}">
                <a16:creationId xmlns:a16="http://schemas.microsoft.com/office/drawing/2014/main" id="{90BB9493-60B4-4B89-89CE-E1F8BF6C4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5036" r="25036"/>
          <a:stretch/>
        </p:blipFill>
        <p:spPr>
          <a:xfrm>
            <a:off x="6096000" y="0"/>
            <a:ext cx="6096000" cy="6867922"/>
          </a:xfrm>
          <a:solidFill>
            <a:schemeClr val="tx1"/>
          </a:solidFill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9B872F-6332-408E-9135-B871F0C90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1393" y="1743030"/>
            <a:ext cx="5301843" cy="110937"/>
          </a:xfrm>
        </p:spPr>
        <p:txBody>
          <a:bodyPr rtlCol="0"/>
          <a:lstStyle/>
          <a:p>
            <a:pPr rtl="0"/>
            <a:r>
              <a:rPr lang="es-ES" spc="300" dirty="0"/>
              <a:t>   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48DD8A0-BD53-4DBF-949B-0D64D12D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smtClean="0"/>
              <a:t>4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488727F-48C5-4CB7-AFB2-1CE437F822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63" t="15701" r="5215" b="17724"/>
          <a:stretch/>
        </p:blipFill>
        <p:spPr>
          <a:xfrm>
            <a:off x="1770077" y="5228018"/>
            <a:ext cx="2634143" cy="111444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1E3E7CCF-037F-4A8E-B779-823033469269}"/>
              </a:ext>
            </a:extLst>
          </p:cNvPr>
          <p:cNvSpPr txBox="1"/>
          <p:nvPr/>
        </p:nvSpPr>
        <p:spPr>
          <a:xfrm>
            <a:off x="461393" y="2088859"/>
            <a:ext cx="530184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7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Una </a:t>
            </a:r>
            <a:r>
              <a:rPr lang="es-MX" sz="17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tarjeta dedicada</a:t>
            </a:r>
            <a:r>
              <a:rPr lang="es-MX" sz="17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tiene su propia GPU, memoria gráfica, salidas de vídeo y sistema de refrigeración que se conectan a la placa base a través de un puerto PCI-Express. </a:t>
            </a:r>
          </a:p>
          <a:p>
            <a:pPr algn="just"/>
            <a:endParaRPr lang="es-MX" sz="17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buFontTx/>
              <a:buChar char="-"/>
            </a:pPr>
            <a:r>
              <a:rPr lang="es-MX" sz="17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Rendimiento muy superior a los gráficos integrados </a:t>
            </a:r>
          </a:p>
          <a:p>
            <a:pPr marL="285750" indent="-285750" algn="just">
              <a:buFontTx/>
              <a:buChar char="-"/>
            </a:pPr>
            <a:r>
              <a:rPr lang="es-MX" sz="17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Permiten actualizar o sustituir el componente.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64405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4" y="637563"/>
            <a:ext cx="6096000" cy="870575"/>
          </a:xfrm>
        </p:spPr>
        <p:txBody>
          <a:bodyPr rtlCol="0">
            <a:noAutofit/>
          </a:bodyPr>
          <a:lstStyle/>
          <a:p>
            <a:pPr rtl="0"/>
            <a:r>
              <a:rPr lang="es-ES" sz="4400" dirty="0"/>
              <a:t>TARJETAS INTEGRADAS</a:t>
            </a:r>
          </a:p>
        </p:txBody>
      </p:sp>
      <p:pic>
        <p:nvPicPr>
          <p:cNvPr id="13" name="Marcador de posición de imagen 12">
            <a:extLst>
              <a:ext uri="{FF2B5EF4-FFF2-40B4-BE49-F238E27FC236}">
                <a16:creationId xmlns:a16="http://schemas.microsoft.com/office/drawing/2014/main" id="{90BB9493-60B4-4B89-89CE-E1F8BF6C4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6642" r="26642"/>
          <a:stretch/>
        </p:blipFill>
        <p:spPr>
          <a:xfrm>
            <a:off x="6096000" y="0"/>
            <a:ext cx="6096000" cy="6867922"/>
          </a:xfrm>
          <a:solidFill>
            <a:schemeClr val="tx1"/>
          </a:solidFill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9B872F-6332-408E-9135-B871F0C90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448" y="1452669"/>
            <a:ext cx="5637401" cy="69429"/>
          </a:xfrm>
        </p:spPr>
        <p:txBody>
          <a:bodyPr rtlCol="0"/>
          <a:lstStyle/>
          <a:p>
            <a:pPr rtl="0"/>
            <a:r>
              <a:rPr lang="es-ES" spc="300" dirty="0"/>
              <a:t>   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948DD8A0-BD53-4DBF-949B-0D64D12D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smtClean="0"/>
              <a:t>5</a:t>
            </a:fld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E3E7CCF-037F-4A8E-B779-823033469269}"/>
              </a:ext>
            </a:extLst>
          </p:cNvPr>
          <p:cNvSpPr txBox="1"/>
          <p:nvPr/>
        </p:nvSpPr>
        <p:spPr>
          <a:xfrm>
            <a:off x="461393" y="2158288"/>
            <a:ext cx="53018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Una </a:t>
            </a:r>
            <a:r>
              <a:rPr lang="es-MX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tarjeta integrada </a:t>
            </a:r>
            <a:r>
              <a:rPr lang="es-MX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s-MX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iGPU</a:t>
            </a:r>
            <a:r>
              <a:rPr lang="es-MX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va dentro del propio procesador, consumiendo memoria RAM, pero sin ocupar espacio adicional y dando una potencia suficiente para algunos procesos no muy exigentes.</a:t>
            </a:r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1014F85-F29A-427C-BE1D-83E8EE68C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8160" y="4214460"/>
            <a:ext cx="1779166" cy="177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52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3098335" cy="884238"/>
          </a:xfrm>
        </p:spPr>
        <p:txBody>
          <a:bodyPr rtlCol="0"/>
          <a:lstStyle/>
          <a:p>
            <a:pPr rtl="0"/>
            <a:r>
              <a:rPr lang="es-ES" dirty="0"/>
              <a:t>COMPONENTES</a:t>
            </a: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C07C315A-7CD1-432C-92FA-6B62159B56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128" r="18309" b="7401"/>
          <a:stretch/>
        </p:blipFill>
        <p:spPr>
          <a:xfrm>
            <a:off x="-1" y="0"/>
            <a:ext cx="5897218" cy="6858000"/>
          </a:xfrm>
        </p:spPr>
      </p:pic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963" y="2111853"/>
            <a:ext cx="5669280" cy="1317147"/>
          </a:xfrm>
        </p:spPr>
        <p:txBody>
          <a:bodyPr rtlCol="0">
            <a:norm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Cuando hablamos de una tarjeta gráfica </a:t>
            </a:r>
            <a:r>
              <a:rPr lang="es-MX" sz="1800" dirty="0">
                <a:latin typeface="Consolas" panose="020B0609020204030204" pitchFamily="49" charset="0"/>
                <a:ea typeface="Calibri" panose="020F0502020204030204" pitchFamily="34" charset="0"/>
              </a:rPr>
              <a:t>dedicada </a:t>
            </a: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nos referimos al conjunto de la placa impresa (PCB) junto con todos</a:t>
            </a: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los chips y controladores físicos necesarios. </a:t>
            </a:r>
            <a:endParaRPr lang="es-ES" b="1" dirty="0">
              <a:latin typeface="Consolas" panose="020B0609020204030204" pitchFamily="49" charset="0"/>
            </a:endParaRPr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smtClean="0"/>
              <a:t>6</a:t>
            </a:fld>
            <a:endParaRPr lang="es-E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C9F003F-D8E7-41C7-A6E4-14879A6E2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978" y="1249960"/>
            <a:ext cx="2612295" cy="8389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FDD278A-AA90-4F78-AC0C-E4E23B5F9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5637" y="3879909"/>
            <a:ext cx="1835271" cy="183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Marcador de posición de imagen 14">
            <a:extLst>
              <a:ext uri="{FF2B5EF4-FFF2-40B4-BE49-F238E27FC236}">
                <a16:creationId xmlns:a16="http://schemas.microsoft.com/office/drawing/2014/main" id="{4B696E0D-78B0-41A4-A40D-7A4F6E88FE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8905" b="14736"/>
          <a:stretch/>
        </p:blipFill>
        <p:spPr>
          <a:xfrm>
            <a:off x="470694" y="472230"/>
            <a:ext cx="5156200" cy="2368141"/>
          </a:xfrm>
        </p:spPr>
      </p:pic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AD4E0449-1F68-4DB7-BBE6-7BC3B0E3069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/>
          <a:srcRect t="12087" b="6262"/>
          <a:stretch/>
        </p:blipFill>
        <p:spPr>
          <a:xfrm>
            <a:off x="6565106" y="472230"/>
            <a:ext cx="5156200" cy="2368141"/>
          </a:xfrm>
        </p:spPr>
      </p:pic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3705" y="3305262"/>
            <a:ext cx="5157787" cy="2583809"/>
          </a:xfrm>
        </p:spPr>
        <p:txBody>
          <a:bodyPr rtlCol="0">
            <a:normAutofit/>
          </a:bodyPr>
          <a:lstStyle/>
          <a:p>
            <a:pPr algn="just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Un componente muy importante es la </a:t>
            </a:r>
            <a:r>
              <a:rPr lang="es-MX" sz="1800" b="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memoria </a:t>
            </a:r>
            <a:r>
              <a:rPr lang="es-MX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VRAM</a:t>
            </a: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su función es almacenar las imágenes procesadas por el GPU antes de mostrarlas en la pantalla. </a:t>
            </a:r>
          </a:p>
          <a:p>
            <a:pPr algn="just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A mayor cantidad de memoria de vídeo, mayor será la cantidad de texturas que la tarjeta gráfica podrá controlar cuando muestre gráficos 3D. </a:t>
            </a:r>
            <a:endParaRPr lang="es-E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3305262"/>
            <a:ext cx="5183188" cy="2701255"/>
          </a:xfrm>
        </p:spPr>
        <p:txBody>
          <a:bodyPr rtlCol="0">
            <a:normAutofit fontScale="92500" lnSpcReduction="2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Cuentan con </a:t>
            </a:r>
            <a:r>
              <a:rPr lang="es-MX" sz="1800" b="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fases de alimentación VRM</a:t>
            </a: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para que el chip gráfico pueda funcionar.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b="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Integran también una BIOS </a:t>
            </a: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 vídeo contiene la configuración de tarjeta gráfica.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b="0" dirty="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MX" sz="1800" b="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demás, conectores de alimentación, un puerto de conexión a la placa base y salida de vídeo</a:t>
            </a: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8972" y="532013"/>
            <a:ext cx="4974570" cy="702176"/>
          </a:xfrm>
        </p:spPr>
        <p:txBody>
          <a:bodyPr rtlCol="0">
            <a:noAutofit/>
          </a:bodyPr>
          <a:lstStyle/>
          <a:p>
            <a:pPr rtl="0"/>
            <a:r>
              <a:rPr lang="es-ES" sz="4000" dirty="0"/>
              <a:t>¿PARA QUÉ SIRVEN?</a:t>
            </a:r>
          </a:p>
        </p:txBody>
      </p:sp>
      <p:pic>
        <p:nvPicPr>
          <p:cNvPr id="8" name="Marcador de posición de imagen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1830" r="21830"/>
          <a:stretch/>
        </p:blipFill>
        <p:spPr>
          <a:xfrm>
            <a:off x="0" y="0"/>
            <a:ext cx="6878972" cy="6867922"/>
          </a:xfrm>
        </p:spPr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55936" y="1230682"/>
            <a:ext cx="4538343" cy="155516"/>
          </a:xfrm>
        </p:spPr>
        <p:txBody>
          <a:bodyPr rtlCol="0"/>
          <a:lstStyle/>
          <a:p>
            <a:pPr rtl="0"/>
            <a:r>
              <a:rPr lang="es-ES" dirty="0"/>
              <a:t>  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es-ES" smtClean="0"/>
              <a:t>8</a:t>
            </a:fld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9C0A24E-50CC-4B50-83C1-A827464F19C8}"/>
              </a:ext>
            </a:extLst>
          </p:cNvPr>
          <p:cNvSpPr txBox="1"/>
          <p:nvPr/>
        </p:nvSpPr>
        <p:spPr>
          <a:xfrm>
            <a:off x="6920121" y="2109310"/>
            <a:ext cx="48922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Una tarjeta gráfica </a:t>
            </a:r>
            <a:r>
              <a:rPr lang="es-MX" sz="1800" b="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sirve como output para el usuario</a:t>
            </a:r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, de manera que este puede ver la interacción con el equipo en tiempo real.</a:t>
            </a:r>
          </a:p>
          <a:p>
            <a:pPr algn="just"/>
            <a:endParaRPr lang="es-MX" dirty="0">
              <a:latin typeface="Consolas" panose="020B0609020204030204" pitchFamily="49" charset="0"/>
            </a:endParaRPr>
          </a:p>
          <a:p>
            <a:pPr algn="just"/>
            <a:r>
              <a:rPr lang="es-MX" sz="18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Principales usos:</a:t>
            </a:r>
          </a:p>
          <a:p>
            <a:pPr algn="just"/>
            <a:endParaRPr lang="es-MX" sz="18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buFontTx/>
              <a:buChar char="-"/>
            </a:pPr>
            <a:r>
              <a:rPr lang="es-MX" b="0" dirty="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Video</a:t>
            </a:r>
            <a:r>
              <a:rPr lang="es-MX" sz="1800" b="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juegos .</a:t>
            </a:r>
          </a:p>
          <a:p>
            <a:pPr marL="285750" indent="-285750" algn="just">
              <a:buFontTx/>
              <a:buChar char="-"/>
            </a:pPr>
            <a:r>
              <a:rPr lang="es-MX" dirty="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s-MX" sz="1800" b="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 edición de vídeo</a:t>
            </a:r>
            <a:r>
              <a:rPr lang="es-MX" b="0" dirty="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403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>
            <a:extLst>
              <a:ext uri="{FF2B5EF4-FFF2-40B4-BE49-F238E27FC236}">
                <a16:creationId xmlns:a16="http://schemas.microsoft.com/office/drawing/2014/main" id="{3395523D-78FE-47D3-9867-63AF5DB6DF13}"/>
              </a:ext>
            </a:extLst>
          </p:cNvPr>
          <p:cNvSpPr/>
          <p:nvPr/>
        </p:nvSpPr>
        <p:spPr>
          <a:xfrm>
            <a:off x="8121555" y="3913221"/>
            <a:ext cx="2916992" cy="296104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8EE6402-8DE1-4523-8BFE-88B813F48FB0}"/>
              </a:ext>
            </a:extLst>
          </p:cNvPr>
          <p:cNvSpPr/>
          <p:nvPr/>
        </p:nvSpPr>
        <p:spPr>
          <a:xfrm>
            <a:off x="4541837" y="4588608"/>
            <a:ext cx="2916992" cy="226939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FDD54DDA-5FC7-4643-A1A5-23AEF61A8BE5}"/>
              </a:ext>
            </a:extLst>
          </p:cNvPr>
          <p:cNvSpPr/>
          <p:nvPr/>
        </p:nvSpPr>
        <p:spPr>
          <a:xfrm>
            <a:off x="922789" y="4987010"/>
            <a:ext cx="3108326" cy="187098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F35B4D47-8891-4ACE-A4D4-0B968675F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Categoría de las tarjetas gráficas dedicadas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22B8A052-F928-4FF7-B77C-0E2B5A3798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8060" y="4987011"/>
            <a:ext cx="3108326" cy="1210524"/>
          </a:xfrm>
        </p:spPr>
        <p:txBody>
          <a:bodyPr/>
          <a:lstStyle/>
          <a:p>
            <a:r>
              <a:rPr lang="es-MX" dirty="0"/>
              <a:t>Gama Baja.</a:t>
            </a:r>
          </a:p>
        </p:txBody>
      </p:sp>
      <p:pic>
        <p:nvPicPr>
          <p:cNvPr id="14" name="Marcador de posición de imagen 13">
            <a:extLst>
              <a:ext uri="{FF2B5EF4-FFF2-40B4-BE49-F238E27FC236}">
                <a16:creationId xmlns:a16="http://schemas.microsoft.com/office/drawing/2014/main" id="{F3C01A5C-BC65-493C-BBBB-D57C1B16E7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0" t="6355" r="-10" b="6127"/>
          <a:stretch/>
        </p:blipFill>
        <p:spPr>
          <a:xfrm>
            <a:off x="1008060" y="2690869"/>
            <a:ext cx="2926428" cy="2048911"/>
          </a:xfrm>
        </p:spPr>
      </p:pic>
      <p:pic>
        <p:nvPicPr>
          <p:cNvPr id="16" name="Marcador de posición de imagen 15">
            <a:extLst>
              <a:ext uri="{FF2B5EF4-FFF2-40B4-BE49-F238E27FC236}">
                <a16:creationId xmlns:a16="http://schemas.microsoft.com/office/drawing/2014/main" id="{ECDD8AC5-5D73-491E-884D-66F000BE8B7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7602" t="-557" b="1573"/>
          <a:stretch/>
        </p:blipFill>
        <p:spPr>
          <a:xfrm>
            <a:off x="4541837" y="2021621"/>
            <a:ext cx="2503765" cy="2566988"/>
          </a:xfrm>
        </p:spPr>
      </p:pic>
      <p:pic>
        <p:nvPicPr>
          <p:cNvPr id="18" name="Marcador de posición de imagen 17">
            <a:extLst>
              <a:ext uri="{FF2B5EF4-FFF2-40B4-BE49-F238E27FC236}">
                <a16:creationId xmlns:a16="http://schemas.microsoft.com/office/drawing/2014/main" id="{F01A7148-D119-4CB1-865F-B0D94CAD481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/>
          <a:srcRect t="942" b="-153"/>
          <a:stretch/>
        </p:blipFill>
        <p:spPr>
          <a:xfrm>
            <a:off x="8075614" y="1623219"/>
            <a:ext cx="2916992" cy="2042305"/>
          </a:xfrm>
        </p:spPr>
      </p:pic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2F50DA49-3E05-436D-A41B-AC4A1CC28B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41837" y="4474772"/>
            <a:ext cx="3108326" cy="826560"/>
          </a:xfrm>
        </p:spPr>
        <p:txBody>
          <a:bodyPr/>
          <a:lstStyle/>
          <a:p>
            <a:r>
              <a:rPr lang="es-MX" dirty="0"/>
              <a:t>Gama Media.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D155AA1B-4E1E-4E09-8402-27F2299BD66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75614" y="3913220"/>
            <a:ext cx="3108326" cy="675389"/>
          </a:xfrm>
        </p:spPr>
        <p:txBody>
          <a:bodyPr/>
          <a:lstStyle/>
          <a:p>
            <a:r>
              <a:rPr lang="es-MX" dirty="0"/>
              <a:t>Gama Alta.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5C15166-C1B1-4250-998B-4C161FCC543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rtl="0"/>
            <a:fld id="{8C2E478F-E849-4A8C-AF1F-CBCC78A7CBFA}" type="slidenum">
              <a:rPr lang="es-ES" noProof="0" smtClean="0"/>
              <a:t>9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381314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420185_TF55661986_Win32" id="{C6DE0208-E30B-47EA-9DA3-5A9720198707}" vid="{9076F8E8-73BE-4461-859C-507C033F672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técnica</Template>
  <TotalTime>241</TotalTime>
  <Words>501</Words>
  <Application>Microsoft Office PowerPoint</Application>
  <PresentationFormat>Panorámica</PresentationFormat>
  <Paragraphs>63</Paragraphs>
  <Slides>10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8" baseType="lpstr">
      <vt:lpstr>Arial</vt:lpstr>
      <vt:lpstr>Arial Rounded MT Bold</vt:lpstr>
      <vt:lpstr>Calibri</vt:lpstr>
      <vt:lpstr>Calibri Light</vt:lpstr>
      <vt:lpstr>Consolas</vt:lpstr>
      <vt:lpstr>Times New Roman</vt:lpstr>
      <vt:lpstr>Wingdings</vt:lpstr>
      <vt:lpstr>Tema de Office</vt:lpstr>
      <vt:lpstr>TARJETAS GRÁFICAS</vt:lpstr>
      <vt:lpstr>¿Qué es una tarjeta gráfica?</vt:lpstr>
      <vt:lpstr>Tipos</vt:lpstr>
      <vt:lpstr>TARJETAS DEDICADAS</vt:lpstr>
      <vt:lpstr>TARJETAS INTEGRADAS</vt:lpstr>
      <vt:lpstr>COMPONENTES</vt:lpstr>
      <vt:lpstr>Presentación de PowerPoint</vt:lpstr>
      <vt:lpstr>¿PARA QUÉ SIRVEN?</vt:lpstr>
      <vt:lpstr>Categoría de las tarjetas gráficas dedicadas</vt:lpstr>
      <vt:lpstr>Referencias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TARJETAS GRÁFICAS</dc:title>
  <dc:creator>Brayan Ramirez Benitez</dc:creator>
  <cp:lastModifiedBy>BRAYAN RAMIREZ BENITEZ</cp:lastModifiedBy>
  <cp:revision>13</cp:revision>
  <dcterms:created xsi:type="dcterms:W3CDTF">2021-08-30T01:03:50Z</dcterms:created>
  <dcterms:modified xsi:type="dcterms:W3CDTF">2021-10-19T20:55:49Z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